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4" r:id="rId6"/>
    <p:sldId id="258" r:id="rId7"/>
    <p:sldId id="260" r:id="rId8"/>
    <p:sldId id="261" r:id="rId9"/>
    <p:sldId id="262" r:id="rId10"/>
    <p:sldId id="263" r:id="rId11"/>
    <p:sldId id="280" r:id="rId12"/>
    <p:sldId id="276" r:id="rId13"/>
    <p:sldId id="266" r:id="rId14"/>
    <p:sldId id="265" r:id="rId15"/>
    <p:sldId id="264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in Rinsema" initials="KR" lastIdx="0" clrIdx="0">
    <p:extLst>
      <p:ext uri="{19B8F6BF-5375-455C-9EA6-DF929625EA0E}">
        <p15:presenceInfo xmlns:p15="http://schemas.microsoft.com/office/powerpoint/2012/main" userId="S-1-5-21-228151269-1324502699-670391350-24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B42C66-719E-1FEF-711B-3FD03161626B}" v="6" dt="2024-09-13T14:08:51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0D4E-4FFB-4E06-81C7-83276B8193A8}" type="datetimeFigureOut">
              <a:rPr lang="nl-NL" smtClean="0"/>
              <a:t>13-9-2024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06B66-DF6C-46FB-BB4F-E040596794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1188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0D4E-4FFB-4E06-81C7-83276B8193A8}" type="datetimeFigureOut">
              <a:rPr lang="nl-NL" smtClean="0"/>
              <a:t>13-9-2024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06B66-DF6C-46FB-BB4F-E040596794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4501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0D4E-4FFB-4E06-81C7-83276B8193A8}" type="datetimeFigureOut">
              <a:rPr lang="nl-NL" smtClean="0"/>
              <a:t>13-9-2024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06B66-DF6C-46FB-BB4F-E040596794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1111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0D4E-4FFB-4E06-81C7-83276B8193A8}" type="datetimeFigureOut">
              <a:rPr lang="nl-NL" smtClean="0"/>
              <a:t>13-9-2024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06B66-DF6C-46FB-BB4F-E040596794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174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0D4E-4FFB-4E06-81C7-83276B8193A8}" type="datetimeFigureOut">
              <a:rPr lang="nl-NL" smtClean="0"/>
              <a:t>13-9-2024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06B66-DF6C-46FB-BB4F-E040596794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186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0D4E-4FFB-4E06-81C7-83276B8193A8}" type="datetimeFigureOut">
              <a:rPr lang="nl-NL" smtClean="0"/>
              <a:t>13-9-2024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06B66-DF6C-46FB-BB4F-E040596794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750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0D4E-4FFB-4E06-81C7-83276B8193A8}" type="datetimeFigureOut">
              <a:rPr lang="nl-NL" smtClean="0"/>
              <a:t>13-9-2024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06B66-DF6C-46FB-BB4F-E040596794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470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0D4E-4FFB-4E06-81C7-83276B8193A8}" type="datetimeFigureOut">
              <a:rPr lang="nl-NL" smtClean="0"/>
              <a:t>13-9-2024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06B66-DF6C-46FB-BB4F-E040596794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385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0D4E-4FFB-4E06-81C7-83276B8193A8}" type="datetimeFigureOut">
              <a:rPr lang="nl-NL" smtClean="0"/>
              <a:t>13-9-2024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06B66-DF6C-46FB-BB4F-E040596794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159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0D4E-4FFB-4E06-81C7-83276B8193A8}" type="datetimeFigureOut">
              <a:rPr lang="nl-NL" smtClean="0"/>
              <a:t>13-9-2024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06B66-DF6C-46FB-BB4F-E040596794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6384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0D4E-4FFB-4E06-81C7-83276B8193A8}" type="datetimeFigureOut">
              <a:rPr lang="nl-NL" smtClean="0"/>
              <a:t>13-9-2024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06B66-DF6C-46FB-BB4F-E040596794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312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10D4E-4FFB-4E06-81C7-83276B8193A8}" type="datetimeFigureOut">
              <a:rPr lang="nl-NL" smtClean="0"/>
              <a:t>13-9-2024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06B66-DF6C-46FB-BB4F-E040596794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67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freepngimg.com/png/73733-emoticon-smiley-wink-smile-whatsapp-emoji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wijsen.nl/veiliglerenlezen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0.png"/><Relationship Id="rId4" Type="http://schemas.openxmlformats.org/officeDocument/2006/relationships/hyperlink" Target="https://www.zwijsen.nl/lesmethoden/pennenstreken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479" y="559263"/>
            <a:ext cx="4331368" cy="4082048"/>
          </a:xfrm>
        </p:spPr>
        <p:txBody>
          <a:bodyPr/>
          <a:lstStyle/>
          <a:p>
            <a:r>
              <a:rPr lang="nl-NL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05418" y="4062002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latin typeface="Verdana"/>
                <a:ea typeface="Verdana"/>
                <a:cs typeface="Verdana" panose="020B0604030504040204" pitchFamily="34" charset="0"/>
              </a:rPr>
              <a:t>Groepen 3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942" y="4713453"/>
            <a:ext cx="6285519" cy="201482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136" y="3152999"/>
            <a:ext cx="2073565" cy="326124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614" y="299955"/>
            <a:ext cx="2730042" cy="282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14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4" descr="Afbeelding met binnen, verjaardag, versierd, dessert&#10;&#10;Automatisch gegenereerde beschrijving">
            <a:extLst>
              <a:ext uri="{FF2B5EF4-FFF2-40B4-BE49-F238E27FC236}">
                <a16:creationId xmlns:a16="http://schemas.microsoft.com/office/drawing/2014/main" id="{42BB03B9-6B24-3FB8-DC2C-49BDEE0FD6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73" r="2" b="13868"/>
          <a:stretch/>
        </p:blipFill>
        <p:spPr>
          <a:xfrm>
            <a:off x="3633124" y="252081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8DB1AF-C704-95F6-E918-14BF6ACF2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Verjaardag vieren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A3BC34C-F508-EA08-A801-1BB5ADD00D07}"/>
              </a:ext>
            </a:extLst>
          </p:cNvPr>
          <p:cNvSpPr txBox="1"/>
          <p:nvPr/>
        </p:nvSpPr>
        <p:spPr>
          <a:xfrm>
            <a:off x="448056" y="2258568"/>
            <a:ext cx="2807208" cy="392277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Arial"/>
                <a:cs typeface="Arial"/>
              </a:rPr>
              <a:t>De </a:t>
            </a:r>
            <a:r>
              <a:rPr lang="en-US" sz="1600" err="1">
                <a:latin typeface="Arial"/>
                <a:cs typeface="Arial"/>
              </a:rPr>
              <a:t>kinderen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versieren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een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taart</a:t>
            </a:r>
            <a:r>
              <a:rPr lang="en-US" sz="1600">
                <a:latin typeface="Arial"/>
                <a:cs typeface="Arial"/>
              </a:rPr>
              <a:t> op het </a:t>
            </a:r>
            <a:r>
              <a:rPr lang="en-US" sz="1600" err="1">
                <a:latin typeface="Arial"/>
                <a:cs typeface="Arial"/>
              </a:rPr>
              <a:t>smartbord</a:t>
            </a:r>
            <a:r>
              <a:rPr lang="en-US" sz="1600">
                <a:latin typeface="Arial"/>
                <a:cs typeface="Arial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Arial"/>
                <a:cs typeface="Arial"/>
              </a:rPr>
              <a:t>We </a:t>
            </a:r>
            <a:r>
              <a:rPr lang="en-US" sz="1600" err="1">
                <a:latin typeface="Arial"/>
                <a:cs typeface="Arial"/>
              </a:rPr>
              <a:t>zingen</a:t>
            </a:r>
            <a:r>
              <a:rPr lang="en-US" sz="1600">
                <a:latin typeface="Arial"/>
                <a:cs typeface="Arial"/>
              </a:rPr>
              <a:t> ze </a:t>
            </a:r>
            <a:r>
              <a:rPr lang="en-US" sz="1600" err="1">
                <a:latin typeface="Arial"/>
                <a:cs typeface="Arial"/>
              </a:rPr>
              <a:t>vrolijk</a:t>
            </a:r>
            <a:r>
              <a:rPr lang="en-US" sz="1600">
                <a:latin typeface="Arial"/>
                <a:cs typeface="Arial"/>
              </a:rPr>
              <a:t> toe.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Arial"/>
                <a:cs typeface="Arial"/>
              </a:rPr>
              <a:t>De </a:t>
            </a:r>
            <a:r>
              <a:rPr lang="en-US" sz="1600" err="1">
                <a:latin typeface="Arial"/>
                <a:cs typeface="Arial"/>
              </a:rPr>
              <a:t>kinderen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mogen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trakteren</a:t>
            </a:r>
            <a:r>
              <a:rPr lang="en-US" sz="1600">
                <a:latin typeface="Arial"/>
                <a:cs typeface="Arial"/>
              </a:rPr>
              <a:t>.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Arial"/>
                <a:cs typeface="Arial"/>
              </a:rPr>
              <a:t>Bij </a:t>
            </a:r>
            <a:r>
              <a:rPr lang="en-US" sz="1600" err="1">
                <a:latin typeface="Arial"/>
                <a:cs typeface="Arial"/>
              </a:rPr>
              <a:t>voorkeur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geen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snoep</a:t>
            </a:r>
            <a:r>
              <a:rPr lang="en-US" sz="1600">
                <a:latin typeface="Arial"/>
                <a:cs typeface="Arial"/>
              </a:rPr>
              <a:t> (</a:t>
            </a:r>
            <a:r>
              <a:rPr lang="en-US" sz="1600" err="1">
                <a:latin typeface="Arial"/>
                <a:cs typeface="Arial"/>
              </a:rPr>
              <a:t>lollies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zijn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verboden</a:t>
            </a:r>
            <a:r>
              <a:rPr lang="en-US" sz="1600">
                <a:latin typeface="Arial"/>
                <a:cs typeface="Arial"/>
              </a:rPr>
              <a:t> op </a:t>
            </a:r>
            <a:r>
              <a:rPr lang="en-US" sz="1600" err="1">
                <a:latin typeface="Arial"/>
                <a:cs typeface="Arial"/>
              </a:rPr>
              <a:t>deze</a:t>
            </a:r>
            <a:r>
              <a:rPr lang="en-US" sz="1600">
                <a:latin typeface="Arial"/>
                <a:cs typeface="Arial"/>
              </a:rPr>
              <a:t> school!).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Arial"/>
                <a:cs typeface="Arial"/>
              </a:rPr>
              <a:t>Houd in </a:t>
            </a:r>
            <a:r>
              <a:rPr lang="en-US" sz="1600" err="1">
                <a:latin typeface="Arial"/>
                <a:cs typeface="Arial"/>
              </a:rPr>
              <a:t>gedachte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dat</a:t>
            </a:r>
            <a:r>
              <a:rPr lang="en-US" sz="1600">
                <a:latin typeface="Arial"/>
                <a:cs typeface="Arial"/>
              </a:rPr>
              <a:t> het </a:t>
            </a:r>
            <a:r>
              <a:rPr lang="en-US" sz="1600" err="1">
                <a:latin typeface="Arial"/>
                <a:cs typeface="Arial"/>
              </a:rPr>
              <a:t>geen</a:t>
            </a:r>
            <a:r>
              <a:rPr lang="en-US" sz="1600">
                <a:latin typeface="Arial"/>
                <a:cs typeface="Arial"/>
              </a:rPr>
              <a:t> hele </a:t>
            </a:r>
            <a:r>
              <a:rPr lang="en-US" sz="1600" err="1">
                <a:latin typeface="Arial"/>
                <a:cs typeface="Arial"/>
              </a:rPr>
              <a:t>maaltijd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hoeft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te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zijn</a:t>
            </a:r>
            <a:endParaRPr lang="en-US" sz="1600">
              <a:latin typeface="Arial"/>
              <a:ea typeface="Calibri"/>
              <a:cs typeface="Arial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err="1">
                <a:latin typeface="Arial"/>
                <a:ea typeface="Calibri"/>
                <a:cs typeface="Calibri"/>
              </a:rPr>
              <a:t>Allergieen</a:t>
            </a:r>
            <a:endParaRPr lang="en-US" sz="1600">
              <a:latin typeface="Arial"/>
              <a:ea typeface="Calibri"/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D5D815E-748F-C3AB-74F1-0B744FFD34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3303" r="-1" b="15647"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EEC88C-7D10-6598-66EF-9EA21AF78EE2}"/>
              </a:ext>
            </a:extLst>
          </p:cNvPr>
          <p:cNvSpPr txBox="1"/>
          <p:nvPr/>
        </p:nvSpPr>
        <p:spPr>
          <a:xfrm>
            <a:off x="4724400" y="4800600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470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734444-39EE-4978-A7F5-519A1241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 kern="1200">
                <a:latin typeface="+mj-lt"/>
                <a:ea typeface="+mj-ea"/>
                <a:cs typeface="+mj-cs"/>
              </a:rPr>
              <a:t>     </a:t>
            </a:r>
            <a:br>
              <a:rPr lang="en-US" sz="2300" kern="1200">
                <a:solidFill>
                  <a:schemeClr val="tx1"/>
                </a:solidFill>
              </a:rPr>
            </a:br>
            <a:br>
              <a:rPr lang="en-US" sz="2300" kern="1200">
                <a:solidFill>
                  <a:schemeClr val="tx1"/>
                </a:solidFill>
              </a:rPr>
            </a:br>
            <a:br>
              <a:rPr lang="en-US" sz="2300" kern="1200">
                <a:solidFill>
                  <a:schemeClr val="tx1"/>
                </a:solidFill>
              </a:rPr>
            </a:br>
            <a:r>
              <a:rPr lang="en-US" sz="2300" kern="1200" err="1"/>
              <a:t>graag</a:t>
            </a:r>
            <a:r>
              <a:rPr lang="en-US" sz="2300" kern="1200"/>
              <a:t> het </a:t>
            </a:r>
            <a:r>
              <a:rPr lang="en-US" sz="2300" kern="1200" err="1"/>
              <a:t>formulier</a:t>
            </a:r>
            <a:r>
              <a:rPr lang="en-US" sz="2300" kern="1200"/>
              <a:t> </a:t>
            </a:r>
            <a:r>
              <a:rPr lang="en-US" sz="2300" kern="1200" err="1"/>
              <a:t>invullen</a:t>
            </a:r>
            <a:r>
              <a:rPr lang="en-US" sz="2300" kern="1200"/>
              <a:t>:</a:t>
            </a:r>
            <a:br>
              <a:rPr lang="en-US" sz="2300" kern="1200">
                <a:solidFill>
                  <a:schemeClr val="tx1"/>
                </a:solidFill>
              </a:rPr>
            </a:br>
            <a:r>
              <a:rPr lang="en-US" sz="2300" kern="1200"/>
              <a:t>-</a:t>
            </a:r>
            <a:r>
              <a:rPr lang="en-US" sz="2300" kern="1200" err="1"/>
              <a:t>klassenouders</a:t>
            </a:r>
            <a:br>
              <a:rPr lang="en-US" sz="2300" kern="1200">
                <a:solidFill>
                  <a:schemeClr val="tx1"/>
                </a:solidFill>
              </a:rPr>
            </a:br>
            <a:r>
              <a:rPr lang="en-US" sz="2300" kern="1200"/>
              <a:t>-</a:t>
            </a:r>
            <a:r>
              <a:rPr lang="en-US" sz="2300" kern="1200" err="1"/>
              <a:t>ouderappgroep</a:t>
            </a:r>
            <a:br>
              <a:rPr lang="en-US" sz="2300" kern="1200">
                <a:solidFill>
                  <a:schemeClr val="tx1"/>
                </a:solidFill>
              </a:rPr>
            </a:br>
            <a:br>
              <a:rPr lang="en-US" sz="2300" kern="1200">
                <a:solidFill>
                  <a:schemeClr val="tx1"/>
                </a:solidFill>
              </a:rPr>
            </a:br>
            <a:r>
              <a:rPr lang="en-US" sz="2300" kern="1200"/>
              <a:t>Bouw! </a:t>
            </a:r>
            <a:br>
              <a:rPr lang="en-US" sz="2300" kern="1200">
                <a:solidFill>
                  <a:schemeClr val="tx1"/>
                </a:solidFill>
              </a:rPr>
            </a:br>
            <a:r>
              <a:rPr lang="en-US" sz="2300" kern="1200" err="1"/>
              <a:t>Ouders</a:t>
            </a:r>
            <a:r>
              <a:rPr lang="en-US" sz="2300" kern="1200"/>
              <a:t> van </a:t>
            </a:r>
            <a:r>
              <a:rPr lang="en-US" sz="2300" kern="1200" err="1"/>
              <a:t>leerlingen</a:t>
            </a:r>
            <a:r>
              <a:rPr lang="en-US" sz="2300" kern="1200"/>
              <a:t> die met Bouw! </a:t>
            </a:r>
            <a:r>
              <a:rPr lang="en-US" sz="2300" kern="1200" err="1"/>
              <a:t>werken</a:t>
            </a:r>
            <a:r>
              <a:rPr lang="en-US" sz="2300" kern="1200"/>
              <a:t> </a:t>
            </a:r>
            <a:r>
              <a:rPr lang="en-US" sz="2300" kern="1200" err="1"/>
              <a:t>krijgen</a:t>
            </a:r>
            <a:r>
              <a:rPr lang="en-US" sz="2300" kern="1200"/>
              <a:t> </a:t>
            </a:r>
            <a:r>
              <a:rPr lang="en-US" sz="2300" kern="1200" err="1"/>
              <a:t>daar</a:t>
            </a:r>
            <a:r>
              <a:rPr lang="en-US" sz="2300" kern="1200"/>
              <a:t> later</a:t>
            </a:r>
            <a:r>
              <a:rPr lang="en-US" sz="2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/>
              <a:t> </a:t>
            </a:r>
            <a:r>
              <a:rPr lang="en-US" sz="2300" kern="1200">
                <a:latin typeface="+mj-lt"/>
                <a:ea typeface="+mj-ea"/>
                <a:cs typeface="+mj-cs"/>
              </a:rPr>
              <a:t> </a:t>
            </a:r>
            <a:r>
              <a:rPr lang="en-US" sz="2300" kern="1200"/>
              <a:t>info over.</a:t>
            </a:r>
          </a:p>
          <a:p>
            <a:pPr algn="ctr"/>
            <a:endParaRPr lang="en-US" sz="2300" kern="120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269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Wat zijn krachtige open vragen? - HEEL communicatietrainingen">
            <a:extLst>
              <a:ext uri="{FF2B5EF4-FFF2-40B4-BE49-F238E27FC236}">
                <a16:creationId xmlns:a16="http://schemas.microsoft.com/office/drawing/2014/main" id="{BB0E5E56-E2B5-7130-93C4-A5658BE4FB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4" b="1494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857D94-C69C-4B76-8541-AC546D1C3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Vragen ?</a:t>
            </a:r>
          </a:p>
        </p:txBody>
      </p:sp>
    </p:spTree>
    <p:extLst>
      <p:ext uri="{BB962C8B-B14F-4D97-AF65-F5344CB8AC3E}">
        <p14:creationId xmlns:p14="http://schemas.microsoft.com/office/powerpoint/2010/main" val="1745737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795" y="112006"/>
            <a:ext cx="2073565" cy="326124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0977" y="-74272"/>
            <a:ext cx="5233086" cy="1325563"/>
          </a:xfrm>
        </p:spPr>
        <p:txBody>
          <a:bodyPr/>
          <a:lstStyle/>
          <a:p>
            <a:r>
              <a:rPr lang="nl-NL">
                <a:latin typeface="Verdana"/>
                <a:ea typeface="Verdana"/>
                <a:cs typeface="Verdana" panose="020B0604030504040204" pitchFamily="34" charset="0"/>
              </a:rPr>
              <a:t>Even voorstellen: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5472" y="1323835"/>
            <a:ext cx="4560715" cy="625936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buNone/>
            </a:pPr>
            <a:r>
              <a:rPr lang="nl-NL">
                <a:solidFill>
                  <a:srgbClr val="0070C0"/>
                </a:solidFill>
                <a:latin typeface="Verdana"/>
                <a:ea typeface="Verdana"/>
                <a:cs typeface="Verdana" panose="020B0604030504040204" pitchFamily="34" charset="0"/>
              </a:rPr>
              <a:t>                                     </a:t>
            </a:r>
            <a:endParaRPr lang="nl-NL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11200">
                <a:solidFill>
                  <a:srgbClr val="00B0F0"/>
                </a:solidFill>
                <a:latin typeface="Verdana"/>
                <a:ea typeface="Verdana"/>
                <a:cs typeface="Verdana" panose="020B0604030504040204" pitchFamily="34" charset="0"/>
              </a:rPr>
              <a:t>3a</a:t>
            </a:r>
          </a:p>
          <a:p>
            <a:pPr marL="0" indent="0">
              <a:buNone/>
            </a:pPr>
            <a:endParaRPr lang="nl-NL" sz="1120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1120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1120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11200">
              <a:solidFill>
                <a:srgbClr val="00B0F0"/>
              </a:solidFill>
              <a:latin typeface="Verdana"/>
              <a:ea typeface="Verdana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11200">
              <a:solidFill>
                <a:srgbClr val="00B0F0"/>
              </a:solidFill>
              <a:latin typeface="Verdana"/>
              <a:ea typeface="Verdana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11200">
              <a:solidFill>
                <a:srgbClr val="00B0F0"/>
              </a:solidFill>
              <a:latin typeface="Verdana"/>
              <a:ea typeface="Verdana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11200">
                <a:solidFill>
                  <a:srgbClr val="00B0F0"/>
                </a:solidFill>
                <a:latin typeface="Verdana"/>
                <a:ea typeface="Verdana"/>
                <a:cs typeface="Verdana" panose="020B0604030504040204" pitchFamily="34" charset="0"/>
              </a:rPr>
              <a:t>3b</a:t>
            </a:r>
            <a:endParaRPr lang="nl-NL">
              <a:ea typeface="Calibri"/>
              <a:cs typeface="Calibri"/>
            </a:endParaRPr>
          </a:p>
          <a:p>
            <a:pPr marL="0" indent="0">
              <a:buNone/>
            </a:pPr>
            <a:endParaRPr lang="nl-NL" sz="1120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1120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960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9600">
              <a:solidFill>
                <a:srgbClr val="00B0F0"/>
              </a:solidFill>
              <a:latin typeface="Verdana"/>
              <a:ea typeface="Verdana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9600">
              <a:solidFill>
                <a:srgbClr val="00B0F0"/>
              </a:solidFill>
              <a:latin typeface="Verdana"/>
              <a:ea typeface="Verdana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9600">
              <a:solidFill>
                <a:srgbClr val="00B0F0"/>
              </a:solidFill>
              <a:latin typeface="Verdana"/>
              <a:ea typeface="Verdana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960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/>
          </a:p>
        </p:txBody>
      </p:sp>
      <p:sp>
        <p:nvSpPr>
          <p:cNvPr id="4" name="AutoShape 2" descr="Afbeeldingsresultaat voor elles meij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 flipV="1">
            <a:off x="5754004" y="-1279937"/>
            <a:ext cx="5091454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nl-NL" altLang="nl-NL" sz="4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3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Source Sans Pro"/>
              </a:rPr>
              <a:t>Iedere dag vertel ik de kinderen: Van proberen kan je le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58C56F55-3773-44FC-9C56-C7197BB2C581}"/>
              </a:ext>
            </a:extLst>
          </p:cNvPr>
          <p:cNvSpPr txBox="1"/>
          <p:nvPr/>
        </p:nvSpPr>
        <p:spPr>
          <a:xfrm>
            <a:off x="6855872" y="2937163"/>
            <a:ext cx="388882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1600">
                <a:solidFill>
                  <a:srgbClr val="00B0F0"/>
                </a:solidFill>
                <a:latin typeface="Verdana"/>
                <a:ea typeface="Verdana"/>
                <a:cs typeface="Verdana" panose="020B0604030504040204" pitchFamily="34" charset="0"/>
              </a:rPr>
              <a:t>Overige betrokken collega’s: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88B68C82-BC53-4425-8DA1-8B42D3F88ED8}"/>
              </a:ext>
            </a:extLst>
          </p:cNvPr>
          <p:cNvSpPr txBox="1"/>
          <p:nvPr/>
        </p:nvSpPr>
        <p:spPr>
          <a:xfrm>
            <a:off x="6758036" y="719472"/>
            <a:ext cx="2045368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l-NL" sz="1600">
                <a:solidFill>
                  <a:srgbClr val="00B0F0"/>
                </a:solidFill>
                <a:latin typeface="Verdana"/>
                <a:ea typeface="Verdana"/>
                <a:cs typeface="Verdana" panose="020B0604030504040204" pitchFamily="34" charset="0"/>
              </a:rPr>
              <a:t>Gymleerkrachten: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F6FD03BC-0905-46EB-9ED1-048180CEFDCF}"/>
              </a:ext>
            </a:extLst>
          </p:cNvPr>
          <p:cNvSpPr txBox="1"/>
          <p:nvPr/>
        </p:nvSpPr>
        <p:spPr>
          <a:xfrm>
            <a:off x="4879797" y="3371765"/>
            <a:ext cx="2196662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1600">
                <a:solidFill>
                  <a:srgbClr val="00B0F0"/>
                </a:solidFill>
                <a:latin typeface="Calibri"/>
                <a:ea typeface="Verdana"/>
                <a:cs typeface="Verdana" panose="020B0604030504040204" pitchFamily="34" charset="0"/>
              </a:rPr>
              <a:t>Intern Begeleider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762873" y="3386428"/>
            <a:ext cx="1375120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l-NL" sz="1400">
                <a:solidFill>
                  <a:srgbClr val="00B0F0"/>
                </a:solidFill>
                <a:latin typeface="Calibri"/>
                <a:ea typeface="Verdana"/>
                <a:cs typeface="Verdana" panose="020B0604030504040204" pitchFamily="34" charset="0"/>
              </a:rPr>
              <a:t>Verrijkingsgroep</a:t>
            </a:r>
          </a:p>
        </p:txBody>
      </p:sp>
      <p:pic>
        <p:nvPicPr>
          <p:cNvPr id="7" name="Afbeelding 6" descr="Afbeelding met Menselijk gezicht, persoon, glimlach, kleding&#10;&#10;Automatisch gegenereerde beschrijving">
            <a:extLst>
              <a:ext uri="{FF2B5EF4-FFF2-40B4-BE49-F238E27FC236}">
                <a16:creationId xmlns:a16="http://schemas.microsoft.com/office/drawing/2014/main" id="{B83BF63C-00FF-9D55-00EC-FC4C8F170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248" y="3752058"/>
            <a:ext cx="1452283" cy="1398494"/>
          </a:xfrm>
          <a:prstGeom prst="rect">
            <a:avLst/>
          </a:prstGeom>
        </p:spPr>
      </p:pic>
      <p:pic>
        <p:nvPicPr>
          <p:cNvPr id="11" name="Afbeelding 10" descr="Afbeelding met Menselijk gezicht, persoon, glimlach, kleding&#10;&#10;Automatisch gegenereerde beschrijving">
            <a:extLst>
              <a:ext uri="{FF2B5EF4-FFF2-40B4-BE49-F238E27FC236}">
                <a16:creationId xmlns:a16="http://schemas.microsoft.com/office/drawing/2014/main" id="{D1CAED06-27BF-536F-49FE-271B4681E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2925" y="3706578"/>
            <a:ext cx="1479177" cy="1425389"/>
          </a:xfrm>
          <a:prstGeom prst="rect">
            <a:avLst/>
          </a:prstGeom>
        </p:spPr>
      </p:pic>
      <p:pic>
        <p:nvPicPr>
          <p:cNvPr id="15" name="Afbeelding 14" descr="Afbeelding met Menselijk gezicht, glimlach, persoon, kleding&#10;&#10;Automatisch gegenereerde beschrijving">
            <a:extLst>
              <a:ext uri="{FF2B5EF4-FFF2-40B4-BE49-F238E27FC236}">
                <a16:creationId xmlns:a16="http://schemas.microsoft.com/office/drawing/2014/main" id="{4C50316D-38FE-7345-B2DE-0D0CFE1B18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9903" y="1038471"/>
            <a:ext cx="1286024" cy="1574097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94A8F9D9-9E64-F152-5982-6C2A289EB5B7}"/>
              </a:ext>
            </a:extLst>
          </p:cNvPr>
          <p:cNvSpPr txBox="1"/>
          <p:nvPr/>
        </p:nvSpPr>
        <p:spPr>
          <a:xfrm>
            <a:off x="1573524" y="2536575"/>
            <a:ext cx="11026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>
                <a:cs typeface="Calibri"/>
              </a:rPr>
              <a:t>Juf Esther</a:t>
            </a:r>
            <a:endParaRPr lang="nl-NL">
              <a:ea typeface="Calibri"/>
              <a:cs typeface="Calibri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CA59D767-1D13-5774-34D7-8C18626F8A11}"/>
              </a:ext>
            </a:extLst>
          </p:cNvPr>
          <p:cNvSpPr txBox="1"/>
          <p:nvPr/>
        </p:nvSpPr>
        <p:spPr>
          <a:xfrm>
            <a:off x="3225325" y="2564452"/>
            <a:ext cx="11743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>
                <a:cs typeface="Calibri"/>
              </a:rPr>
              <a:t>Juf Carola</a:t>
            </a:r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7482B4C-B6AA-4053-3312-EC8F69636F31}"/>
              </a:ext>
            </a:extLst>
          </p:cNvPr>
          <p:cNvSpPr txBox="1"/>
          <p:nvPr/>
        </p:nvSpPr>
        <p:spPr>
          <a:xfrm>
            <a:off x="1226089" y="5397190"/>
            <a:ext cx="16303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>
                <a:cs typeface="Calibri"/>
              </a:rPr>
              <a:t>Juf Jacqueline</a:t>
            </a:r>
            <a:endParaRPr lang="nl-NL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E9A3F18-A105-465D-87CB-AA06FFF62422}"/>
              </a:ext>
            </a:extLst>
          </p:cNvPr>
          <p:cNvSpPr txBox="1"/>
          <p:nvPr/>
        </p:nvSpPr>
        <p:spPr>
          <a:xfrm>
            <a:off x="3113814" y="5397518"/>
            <a:ext cx="14791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>
                <a:cs typeface="Calibri"/>
              </a:rPr>
              <a:t>Juf Leoni</a:t>
            </a:r>
            <a:endParaRPr lang="nl-NL"/>
          </a:p>
        </p:txBody>
      </p:sp>
      <p:pic>
        <p:nvPicPr>
          <p:cNvPr id="23" name="Afbeelding 22" descr="Afbeelding met Menselijk gezicht, persoon, glimlach, kleding&#10;&#10;Automatisch gegenereerde beschrijving">
            <a:extLst>
              <a:ext uri="{FF2B5EF4-FFF2-40B4-BE49-F238E27FC236}">
                <a16:creationId xmlns:a16="http://schemas.microsoft.com/office/drawing/2014/main" id="{E51D5675-299A-A01C-19DD-2C6C1B95E5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547" y="3706906"/>
            <a:ext cx="1417735" cy="1510662"/>
          </a:xfrm>
          <a:prstGeom prst="rect">
            <a:avLst/>
          </a:prstGeom>
        </p:spPr>
      </p:pic>
      <p:pic>
        <p:nvPicPr>
          <p:cNvPr id="24" name="Afbeelding 23" descr="Afbeelding met Menselijk gezicht, persoon, glimlach, wenkbrauw&#10;&#10;Automatisch gegenereerde beschrijving">
            <a:extLst>
              <a:ext uri="{FF2B5EF4-FFF2-40B4-BE49-F238E27FC236}">
                <a16:creationId xmlns:a16="http://schemas.microsoft.com/office/drawing/2014/main" id="{E0165B2C-A3AA-3A66-A10E-48FEE5E874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3012" y="1035424"/>
            <a:ext cx="1407460" cy="1407460"/>
          </a:xfrm>
          <a:prstGeom prst="rect">
            <a:avLst/>
          </a:prstGeom>
        </p:spPr>
      </p:pic>
      <p:pic>
        <p:nvPicPr>
          <p:cNvPr id="26" name="Afbeelding 25" descr="Afbeelding met Menselijk gezicht, persoon, kleding, muur&#10;&#10;Automatisch gegenereerde beschrijving">
            <a:extLst>
              <a:ext uri="{FF2B5EF4-FFF2-40B4-BE49-F238E27FC236}">
                <a16:creationId xmlns:a16="http://schemas.microsoft.com/office/drawing/2014/main" id="{A2BC902F-9731-4C02-68F3-2649EDF226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5977" y="1062317"/>
            <a:ext cx="1461249" cy="1479179"/>
          </a:xfrm>
          <a:prstGeom prst="rect">
            <a:avLst/>
          </a:prstGeom>
        </p:spPr>
      </p:pic>
      <p:sp>
        <p:nvSpPr>
          <p:cNvPr id="33" name="Tekstvak 32">
            <a:extLst>
              <a:ext uri="{FF2B5EF4-FFF2-40B4-BE49-F238E27FC236}">
                <a16:creationId xmlns:a16="http://schemas.microsoft.com/office/drawing/2014/main" id="{D3C3FAB2-6128-A739-CA96-AFC8F81D4604}"/>
              </a:ext>
            </a:extLst>
          </p:cNvPr>
          <p:cNvSpPr txBox="1"/>
          <p:nvPr/>
        </p:nvSpPr>
        <p:spPr>
          <a:xfrm>
            <a:off x="6481482" y="248322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>
                <a:cs typeface="Calibri"/>
              </a:rPr>
              <a:t>Juf Laura</a:t>
            </a:r>
            <a:endParaRPr lang="nl-NL"/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3386BFC4-548E-A767-45B8-819E4FBB2690}"/>
              </a:ext>
            </a:extLst>
          </p:cNvPr>
          <p:cNvSpPr txBox="1"/>
          <p:nvPr/>
        </p:nvSpPr>
        <p:spPr>
          <a:xfrm>
            <a:off x="8561294" y="2447364"/>
            <a:ext cx="19453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>
                <a:cs typeface="Calibri"/>
              </a:rPr>
              <a:t>Meester Jeroen</a:t>
            </a:r>
            <a:endParaRPr lang="nl-NL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FE470242-2421-E347-6CBE-581C001357DB}"/>
              </a:ext>
            </a:extLst>
          </p:cNvPr>
          <p:cNvSpPr txBox="1"/>
          <p:nvPr/>
        </p:nvSpPr>
        <p:spPr>
          <a:xfrm>
            <a:off x="5384179" y="519056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>
                <a:cs typeface="Calibri"/>
              </a:rPr>
              <a:t>Juf Jessica</a:t>
            </a:r>
            <a:endParaRPr lang="nl-NL"/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6CF854DF-6590-AA8E-7680-F9481E51B127}"/>
              </a:ext>
            </a:extLst>
          </p:cNvPr>
          <p:cNvSpPr txBox="1"/>
          <p:nvPr/>
        </p:nvSpPr>
        <p:spPr>
          <a:xfrm>
            <a:off x="6910258" y="520849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>
                <a:cs typeface="Calibri"/>
              </a:rPr>
              <a:t>Juf Inge</a:t>
            </a:r>
            <a:endParaRPr lang="nl-NL"/>
          </a:p>
        </p:txBody>
      </p:sp>
      <p:pic>
        <p:nvPicPr>
          <p:cNvPr id="8" name="Afbeelding 7" descr="Afbeelding met Menselijk gezicht, persoon, glimlach, kleding&#10;&#10;Automatisch gegenereerde beschrijving">
            <a:extLst>
              <a:ext uri="{FF2B5EF4-FFF2-40B4-BE49-F238E27FC236}">
                <a16:creationId xmlns:a16="http://schemas.microsoft.com/office/drawing/2014/main" id="{44863DE3-7330-396D-BDE8-48CA096C4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0005" y="3788900"/>
            <a:ext cx="1358373" cy="1388219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000F693B-964C-5F56-EFD9-72EBB6F74222}"/>
              </a:ext>
            </a:extLst>
          </p:cNvPr>
          <p:cNvSpPr txBox="1"/>
          <p:nvPr/>
        </p:nvSpPr>
        <p:spPr>
          <a:xfrm>
            <a:off x="8467054" y="520914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>
                <a:cs typeface="Calibri"/>
              </a:rPr>
              <a:t>Juf Leoni</a:t>
            </a:r>
            <a:endParaRPr lang="nl-NL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E1137A2E-019D-7A85-9594-E9231EFB1E39}"/>
              </a:ext>
            </a:extLst>
          </p:cNvPr>
          <p:cNvSpPr txBox="1"/>
          <p:nvPr/>
        </p:nvSpPr>
        <p:spPr>
          <a:xfrm>
            <a:off x="8350842" y="3370401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1600">
                <a:solidFill>
                  <a:srgbClr val="00B0F0"/>
                </a:solidFill>
                <a:cs typeface="Calibri"/>
              </a:rPr>
              <a:t>Ondersteuning</a:t>
            </a:r>
            <a:endParaRPr lang="nl-NL" sz="1600">
              <a:solidFill>
                <a:srgbClr val="00B0F0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AC46A9F-EDD3-AB1C-1346-528842D463D2}"/>
              </a:ext>
            </a:extLst>
          </p:cNvPr>
          <p:cNvSpPr txBox="1"/>
          <p:nvPr/>
        </p:nvSpPr>
        <p:spPr>
          <a:xfrm>
            <a:off x="10151079" y="5191636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>
                <a:ea typeface="Calibri"/>
                <a:cs typeface="Calibri"/>
              </a:rPr>
              <a:t>Juf Robin</a:t>
            </a:r>
            <a:endParaRPr lang="nl-NL"/>
          </a:p>
        </p:txBody>
      </p:sp>
      <p:pic>
        <p:nvPicPr>
          <p:cNvPr id="21" name="Afbeelding 20" descr="Afbeelding met Menselijk gezicht, glimlach, wenkbrauw, Voorhoofd&#10;&#10;Automatisch gegenereerde beschrijving">
            <a:extLst>
              <a:ext uri="{FF2B5EF4-FFF2-40B4-BE49-F238E27FC236}">
                <a16:creationId xmlns:a16="http://schemas.microsoft.com/office/drawing/2014/main" id="{9948F01A-A6ED-BA07-E977-C332D350E5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51211" y="3709872"/>
            <a:ext cx="1172971" cy="1575576"/>
          </a:xfrm>
          <a:prstGeom prst="rect">
            <a:avLst/>
          </a:prstGeom>
        </p:spPr>
      </p:pic>
      <p:pic>
        <p:nvPicPr>
          <p:cNvPr id="37" name="Afbeelding 36" descr="Afbeelding met glimlach, Menselijk gezicht, persoon, lip&#10;&#10;Automatisch gegenereerde beschrijving">
            <a:extLst>
              <a:ext uri="{FF2B5EF4-FFF2-40B4-BE49-F238E27FC236}">
                <a16:creationId xmlns:a16="http://schemas.microsoft.com/office/drawing/2014/main" id="{EBF6EAA0-3874-8982-09CA-0112C86052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3484" y="1030791"/>
            <a:ext cx="1276350" cy="158115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93083843-D7EF-F0D4-ED2F-43462E4D6C16}"/>
              </a:ext>
            </a:extLst>
          </p:cNvPr>
          <p:cNvSpPr txBox="1"/>
          <p:nvPr/>
        </p:nvSpPr>
        <p:spPr>
          <a:xfrm>
            <a:off x="10146630" y="3348788"/>
            <a:ext cx="249254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>
                <a:solidFill>
                  <a:srgbClr val="00B0F0"/>
                </a:solidFill>
                <a:ea typeface="Calibri"/>
                <a:cs typeface="Calibri"/>
              </a:rPr>
              <a:t>muziek</a:t>
            </a:r>
            <a:endParaRPr lang="nl-NL">
              <a:solidFill>
                <a:srgbClr val="00B0F0"/>
              </a:solidFill>
            </a:endParaRPr>
          </a:p>
        </p:txBody>
      </p:sp>
      <p:pic>
        <p:nvPicPr>
          <p:cNvPr id="16" name="Afbeelding 15" descr="Afbeelding met Menselijk gezicht, persoon, glimlach, kleding&#10;&#10;Automatisch gegenereerde beschrijving">
            <a:extLst>
              <a:ext uri="{FF2B5EF4-FFF2-40B4-BE49-F238E27FC236}">
                <a16:creationId xmlns:a16="http://schemas.microsoft.com/office/drawing/2014/main" id="{1FE359C7-4B15-B55E-F139-7467BB10F7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84633" y="3691188"/>
            <a:ext cx="11620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al 9">
            <a:extLst>
              <a:ext uri="{FF2B5EF4-FFF2-40B4-BE49-F238E27FC236}">
                <a16:creationId xmlns:a16="http://schemas.microsoft.com/office/drawing/2014/main" id="{0ADB7938-4599-4A6F-B9E4-F6B0082A58A5}"/>
              </a:ext>
            </a:extLst>
          </p:cNvPr>
          <p:cNvSpPr/>
          <p:nvPr/>
        </p:nvSpPr>
        <p:spPr>
          <a:xfrm>
            <a:off x="5698377" y="3622021"/>
            <a:ext cx="3775745" cy="169457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245" y="685569"/>
            <a:ext cx="2964237" cy="28280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3917" y="56423"/>
            <a:ext cx="10515600" cy="1325563"/>
          </a:xfrm>
        </p:spPr>
        <p:txBody>
          <a:bodyPr/>
          <a:lstStyle/>
          <a:p>
            <a:r>
              <a:rPr lang="nl-NL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Groepsinformatie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314614" y="212586"/>
            <a:ext cx="644903" cy="6598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nl-NL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nl-NL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E03B135F-97A5-4AE3-B64E-B5FAA543E962}"/>
              </a:ext>
            </a:extLst>
          </p:cNvPr>
          <p:cNvSpPr/>
          <p:nvPr/>
        </p:nvSpPr>
        <p:spPr>
          <a:xfrm>
            <a:off x="8970958" y="5240787"/>
            <a:ext cx="2524609" cy="1491321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ECBAF2A-C61F-4996-8F1D-D814C7F733A4}"/>
              </a:ext>
            </a:extLst>
          </p:cNvPr>
          <p:cNvSpPr txBox="1"/>
          <p:nvPr/>
        </p:nvSpPr>
        <p:spPr>
          <a:xfrm>
            <a:off x="8835186" y="5452410"/>
            <a:ext cx="2797365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2400" b="1"/>
              <a:t>Ziek melden</a:t>
            </a:r>
            <a:endParaRPr lang="nl-NL" sz="2400">
              <a:cs typeface="Calibri"/>
            </a:endParaRPr>
          </a:p>
          <a:p>
            <a:pPr algn="ctr"/>
            <a:endParaRPr lang="nl-NL" sz="1400">
              <a:cs typeface="Calibri" panose="020F0502020204030204"/>
            </a:endParaRP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37AD3CBB-310E-4811-87FB-A3C03859C94F}"/>
              </a:ext>
            </a:extLst>
          </p:cNvPr>
          <p:cNvSpPr/>
          <p:nvPr/>
        </p:nvSpPr>
        <p:spPr>
          <a:xfrm>
            <a:off x="1614881" y="5405557"/>
            <a:ext cx="4165135" cy="11695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6342848-E4DE-43B5-AE6F-0837ECCD3863}"/>
              </a:ext>
            </a:extLst>
          </p:cNvPr>
          <p:cNvSpPr txBox="1"/>
          <p:nvPr/>
        </p:nvSpPr>
        <p:spPr>
          <a:xfrm>
            <a:off x="1322484" y="5652092"/>
            <a:ext cx="489078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2800"/>
              <a:t> </a:t>
            </a:r>
            <a:r>
              <a:rPr lang="nl-NL" sz="2800" b="1"/>
              <a:t>sloffen / slippers</a:t>
            </a:r>
            <a:r>
              <a:rPr lang="nl-NL" sz="1400" b="1"/>
              <a:t> </a:t>
            </a:r>
            <a:endParaRPr lang="nl-NL" sz="1400">
              <a:cs typeface="Calibri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150187C-50CB-4FBB-BDF6-E6815AFA3EAB}"/>
              </a:ext>
            </a:extLst>
          </p:cNvPr>
          <p:cNvSpPr txBox="1"/>
          <p:nvPr/>
        </p:nvSpPr>
        <p:spPr>
          <a:xfrm>
            <a:off x="6283461" y="3887052"/>
            <a:ext cx="2466574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nl-NL" sz="2800"/>
              <a:t> </a:t>
            </a:r>
            <a:r>
              <a:rPr lang="nl-NL" sz="2800" b="1"/>
              <a:t>communicatie</a:t>
            </a:r>
            <a:r>
              <a:rPr lang="nl-NL" sz="1400"/>
              <a:t> .</a:t>
            </a:r>
            <a:endParaRPr lang="nl-NL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C26C4A7F-31BE-411B-B615-52F8B47C19F4}"/>
              </a:ext>
            </a:extLst>
          </p:cNvPr>
          <p:cNvSpPr/>
          <p:nvPr/>
        </p:nvSpPr>
        <p:spPr>
          <a:xfrm>
            <a:off x="257317" y="1551891"/>
            <a:ext cx="3675776" cy="1347941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476971C-CE46-45D0-923D-DFD0FE351B44}"/>
              </a:ext>
            </a:extLst>
          </p:cNvPr>
          <p:cNvSpPr txBox="1"/>
          <p:nvPr/>
        </p:nvSpPr>
        <p:spPr>
          <a:xfrm>
            <a:off x="257317" y="1916375"/>
            <a:ext cx="364921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2800"/>
              <a:t> </a:t>
            </a:r>
            <a:r>
              <a:rPr lang="nl-NL" sz="2800" b="1"/>
              <a:t>groepsvorming</a:t>
            </a:r>
            <a:r>
              <a:rPr lang="nl-NL" sz="2800"/>
              <a:t> </a:t>
            </a:r>
            <a:endParaRPr lang="nl-NL" sz="2800">
              <a:cs typeface="Calibri"/>
            </a:endParaRP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158F79E2-E21E-43EE-98F1-F5B258E3D897}"/>
              </a:ext>
            </a:extLst>
          </p:cNvPr>
          <p:cNvSpPr/>
          <p:nvPr/>
        </p:nvSpPr>
        <p:spPr>
          <a:xfrm>
            <a:off x="1030646" y="3687273"/>
            <a:ext cx="3775745" cy="148137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ADCB6F6C-9DD3-4FFB-99B6-87E1273839BE}"/>
              </a:ext>
            </a:extLst>
          </p:cNvPr>
          <p:cNvSpPr txBox="1"/>
          <p:nvPr/>
        </p:nvSpPr>
        <p:spPr>
          <a:xfrm>
            <a:off x="1080873" y="3887052"/>
            <a:ext cx="367577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2800"/>
              <a:t> </a:t>
            </a:r>
            <a:r>
              <a:rPr lang="nl-NL" sz="2800" b="1"/>
              <a:t>gymmen</a:t>
            </a:r>
            <a:endParaRPr lang="nl-NL" sz="2800">
              <a:cs typeface="Calibri"/>
            </a:endParaRPr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C01F7771-3B9A-49E6-B75A-80BCB34C26DD}"/>
              </a:ext>
            </a:extLst>
          </p:cNvPr>
          <p:cNvSpPr/>
          <p:nvPr/>
        </p:nvSpPr>
        <p:spPr>
          <a:xfrm>
            <a:off x="8055556" y="1857160"/>
            <a:ext cx="3879127" cy="1381264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5A4419EA-603C-46CB-9BE1-BCCCC3189918}"/>
              </a:ext>
            </a:extLst>
          </p:cNvPr>
          <p:cNvSpPr txBox="1"/>
          <p:nvPr/>
        </p:nvSpPr>
        <p:spPr>
          <a:xfrm>
            <a:off x="8323704" y="2097030"/>
            <a:ext cx="3342830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nl-NL" sz="1400"/>
          </a:p>
          <a:p>
            <a:pPr algn="ctr"/>
            <a:r>
              <a:rPr lang="nl-NL" sz="2800"/>
              <a:t> </a:t>
            </a:r>
            <a:r>
              <a:rPr lang="nl-NL" sz="2800" b="1"/>
              <a:t>hoofdluis</a:t>
            </a:r>
            <a:r>
              <a:rPr lang="nl-NL" sz="2800"/>
              <a:t>.</a:t>
            </a:r>
            <a:endParaRPr lang="nl-NL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9868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7036" y="0"/>
            <a:ext cx="5355368" cy="1325563"/>
          </a:xfrm>
        </p:spPr>
        <p:txBody>
          <a:bodyPr>
            <a:normAutofit/>
          </a:bodyPr>
          <a:lstStyle/>
          <a:p>
            <a:r>
              <a:rPr lang="nl-NL" sz="400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Veilig leren lezen</a:t>
            </a:r>
          </a:p>
        </p:txBody>
      </p:sp>
      <p:pic>
        <p:nvPicPr>
          <p:cNvPr id="2050" name="Picture 2" descr="Afbeeldingsresultaat voor zoem kim vers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001" y="2328341"/>
            <a:ext cx="1308541" cy="160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982" y="1934817"/>
            <a:ext cx="2806325" cy="28063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368" y="2026267"/>
            <a:ext cx="1796635" cy="261027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790" y="4190640"/>
            <a:ext cx="2984203" cy="218178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6232" y="4853615"/>
            <a:ext cx="5810250" cy="18288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6189" y="282922"/>
            <a:ext cx="4806992" cy="150218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592512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462572" y="2562932"/>
            <a:ext cx="2079352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Voor-koor-door</a:t>
            </a:r>
          </a:p>
          <a:p>
            <a:pPr algn="ctr"/>
            <a:r>
              <a:rPr lang="nl-NL" sz="1400" i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(u-samen-kind)</a:t>
            </a:r>
          </a:p>
          <a:p>
            <a:r>
              <a:rPr lang="nl-NL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‘Zoemend’ lezen</a:t>
            </a:r>
          </a:p>
          <a:p>
            <a:endParaRPr lang="nl-NL">
              <a:solidFill>
                <a:srgbClr val="00B0F0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E523C6E-A0E2-435D-B575-9713CCB16724}"/>
              </a:ext>
            </a:extLst>
          </p:cNvPr>
          <p:cNvSpPr txBox="1"/>
          <p:nvPr/>
        </p:nvSpPr>
        <p:spPr>
          <a:xfrm>
            <a:off x="406942" y="907944"/>
            <a:ext cx="64887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Voor meer informatie over leren lezen, </a:t>
            </a:r>
          </a:p>
          <a:p>
            <a:r>
              <a:rPr lang="nl-NL"/>
              <a:t>verwijzen wij u naar de website van Veilig leren lezen. </a:t>
            </a:r>
          </a:p>
          <a:p>
            <a:r>
              <a:rPr lang="nl-NL"/>
              <a:t>Neem eens een kijkje op de website van </a:t>
            </a:r>
            <a:r>
              <a:rPr lang="nl-NL" err="1"/>
              <a:t>Zwijsen</a:t>
            </a:r>
            <a:r>
              <a:rPr lang="nl-NL"/>
              <a:t>.</a:t>
            </a:r>
          </a:p>
          <a:p>
            <a:r>
              <a:rPr lang="nl-NL">
                <a:hlinkClick r:id="rId8"/>
              </a:rPr>
              <a:t>www.zwijsen.nl/veiliglerenlezen</a:t>
            </a:r>
            <a:r>
              <a:rPr lang="nl-NL"/>
              <a:t> </a:t>
            </a:r>
          </a:p>
          <a:p>
            <a:endParaRPr lang="nl-NL"/>
          </a:p>
          <a:p>
            <a:endParaRPr lang="nl-NL"/>
          </a:p>
        </p:txBody>
      </p:sp>
      <p:pic>
        <p:nvPicPr>
          <p:cNvPr id="14" name="Picture 2" descr="Doelkaarten “Veilig leren lezen” Kim groep 3 – jufbijtje.n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650" y="2026266"/>
            <a:ext cx="1845832" cy="261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847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140" y="207064"/>
            <a:ext cx="5026188" cy="1325563"/>
          </a:xfrm>
        </p:spPr>
        <p:txBody>
          <a:bodyPr>
            <a:normAutofit/>
          </a:bodyPr>
          <a:lstStyle/>
          <a:p>
            <a:r>
              <a:rPr lang="nl-NL" sz="4000">
                <a:solidFill>
                  <a:srgbClr val="00B0F0"/>
                </a:solidFill>
                <a:latin typeface="Verdana"/>
                <a:ea typeface="Verdana"/>
                <a:cs typeface="Verdana" panose="020B0604030504040204" pitchFamily="34" charset="0"/>
              </a:rPr>
              <a:t>Rekenen</a:t>
            </a:r>
            <a:endParaRPr lang="nl-NL" sz="400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852" y="2107967"/>
            <a:ext cx="2859272" cy="435292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328" y="302502"/>
            <a:ext cx="2675922" cy="199219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0232" y="64251"/>
            <a:ext cx="2043716" cy="204371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062EAE4-38B1-452D-8898-1196995E0443}"/>
              </a:ext>
            </a:extLst>
          </p:cNvPr>
          <p:cNvSpPr txBox="1"/>
          <p:nvPr/>
        </p:nvSpPr>
        <p:spPr>
          <a:xfrm>
            <a:off x="467922" y="1305018"/>
            <a:ext cx="5176008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1600">
                <a:latin typeface="Verdana"/>
                <a:ea typeface="Verdana"/>
                <a:cs typeface="Verdana" panose="020B0604030504040204" pitchFamily="34" charset="0"/>
              </a:rPr>
              <a:t> </a:t>
            </a:r>
            <a:r>
              <a:rPr lang="nl-NL" sz="1600" err="1">
                <a:latin typeface="Verdana"/>
                <a:ea typeface="Verdana"/>
                <a:cs typeface="Verdana" panose="020B0604030504040204" pitchFamily="34" charset="0"/>
              </a:rPr>
              <a:t>Semsom</a:t>
            </a:r>
            <a:r>
              <a:rPr lang="nl-NL" sz="1600">
                <a:latin typeface="Verdana"/>
                <a:ea typeface="Verdana"/>
                <a:cs typeface="Verdana" panose="020B0604030504040204" pitchFamily="34" charset="0"/>
              </a:rPr>
              <a:t>, welke gebruik maakt van Spelend leren en Coöperatieve werkvormen. Oefen thuis spelenderwijs met tellen en de getallenlijn en met de bekende rekenbegrippen: meer / minder, volgende / vorige, ervoor / erna, meeste / minste, kortste / langste, bovenaan / onderaan, links / rechts, ….</a:t>
            </a:r>
            <a:endParaRPr lang="nl-NL">
              <a:cs typeface="Calibri" panose="020F0502020204030204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A87BEAD-3AFB-43A0-AAFB-D3B0B7C32331}"/>
              </a:ext>
            </a:extLst>
          </p:cNvPr>
          <p:cNvSpPr txBox="1"/>
          <p:nvPr/>
        </p:nvSpPr>
        <p:spPr>
          <a:xfrm>
            <a:off x="6763515" y="2418189"/>
            <a:ext cx="2449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rgbClr val="FF0000"/>
                </a:solidFill>
              </a:rPr>
              <a:t>De verliefde harten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0A101A0-87E5-49AE-82B2-C8A736CC6F86}"/>
              </a:ext>
            </a:extLst>
          </p:cNvPr>
          <p:cNvSpPr txBox="1"/>
          <p:nvPr/>
        </p:nvSpPr>
        <p:spPr>
          <a:xfrm>
            <a:off x="9949343" y="1669107"/>
            <a:ext cx="1396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srgbClr val="FF0000"/>
                </a:solidFill>
              </a:rPr>
              <a:t>Het rekenrek</a:t>
            </a:r>
          </a:p>
        </p:txBody>
      </p:sp>
      <p:pic>
        <p:nvPicPr>
          <p:cNvPr id="12" name="Afbeelding 12">
            <a:extLst>
              <a:ext uri="{FF2B5EF4-FFF2-40B4-BE49-F238E27FC236}">
                <a16:creationId xmlns:a16="http://schemas.microsoft.com/office/drawing/2014/main" id="{0D4CC40D-1E32-58D4-B144-052BE46704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990" y="3431446"/>
            <a:ext cx="4431722" cy="3100650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4A48E55B-9C91-C383-203F-1ECC472EFCA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222" t="-3145" r="-9778" b="12893"/>
          <a:stretch/>
        </p:blipFill>
        <p:spPr>
          <a:xfrm>
            <a:off x="823035" y="3517416"/>
            <a:ext cx="2470870" cy="319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60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nline Pennenstreken 2 gr.3: letterposter 3 verbonden schrift kopen /  bestellen">
            <a:extLst>
              <a:ext uri="{FF2B5EF4-FFF2-40B4-BE49-F238E27FC236}">
                <a16:creationId xmlns:a16="http://schemas.microsoft.com/office/drawing/2014/main" id="{6C3EF45D-7D8B-4A59-BF7D-7EE5157C3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55" y="1550091"/>
            <a:ext cx="5000579" cy="375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chrijfboek 3A verbonden schrift, Pennenstreken">
            <a:extLst>
              <a:ext uri="{FF2B5EF4-FFF2-40B4-BE49-F238E27FC236}">
                <a16:creationId xmlns:a16="http://schemas.microsoft.com/office/drawing/2014/main" id="{E40319A2-6C6C-4DE9-B7C8-D34A61670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075" y="2577043"/>
            <a:ext cx="3459505" cy="345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55C6BE3-592E-43B6-968A-55255E840AF8}"/>
              </a:ext>
            </a:extLst>
          </p:cNvPr>
          <p:cNvSpPr txBox="1"/>
          <p:nvPr/>
        </p:nvSpPr>
        <p:spPr>
          <a:xfrm>
            <a:off x="536895" y="395345"/>
            <a:ext cx="39173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>
                <a:solidFill>
                  <a:srgbClr val="00B0F0"/>
                </a:solidFill>
              </a:rPr>
              <a:t>Pennenstreken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204CCAF-C9C2-4B18-ADAE-1CF54A196C03}"/>
              </a:ext>
            </a:extLst>
          </p:cNvPr>
          <p:cNvSpPr txBox="1"/>
          <p:nvPr/>
        </p:nvSpPr>
        <p:spPr>
          <a:xfrm>
            <a:off x="4728642" y="529373"/>
            <a:ext cx="71967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Onze schrijfmethode sluit naadloos aan bij de leesmethode.</a:t>
            </a:r>
          </a:p>
          <a:p>
            <a:r>
              <a:rPr lang="nl-NL"/>
              <a:t>De letters die de kinderen in de klas leren, worden tevens als ‘schrijfletter’ (het zgn. methodisch handschrift) aangeboden. </a:t>
            </a:r>
          </a:p>
          <a:p>
            <a:r>
              <a:rPr lang="nl-NL"/>
              <a:t>Het basisuitgangspunt is dat schrijven het leren lezen ondersteunt. </a:t>
            </a:r>
          </a:p>
          <a:p>
            <a:r>
              <a:rPr lang="nl-NL"/>
              <a:t>Voor meer achtergrondinformatie kunt u een kijkje nemen op de website van </a:t>
            </a:r>
            <a:r>
              <a:rPr lang="nl-NL" err="1"/>
              <a:t>Zwijsen</a:t>
            </a:r>
            <a:r>
              <a:rPr lang="nl-NL"/>
              <a:t>. </a:t>
            </a:r>
            <a:r>
              <a:rPr lang="nl-NL">
                <a:hlinkClick r:id="rId4"/>
              </a:rPr>
              <a:t>https://www.zwijsen.nl/lesmethoden/pennenstreken</a:t>
            </a:r>
            <a:r>
              <a:rPr lang="nl-NL"/>
              <a:t>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EDB38E4-0A80-4F55-86C7-57D9CE1C5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776142" y="2626074"/>
            <a:ext cx="2083841" cy="3116065"/>
          </a:xfrm>
          <a:prstGeom prst="rect">
            <a:avLst/>
          </a:prstGeom>
        </p:spPr>
      </p:pic>
      <p:pic>
        <p:nvPicPr>
          <p:cNvPr id="5" name="Afbeelding 5">
            <a:extLst>
              <a:ext uri="{FF2B5EF4-FFF2-40B4-BE49-F238E27FC236}">
                <a16:creationId xmlns:a16="http://schemas.microsoft.com/office/drawing/2014/main" id="{A85CC976-4D88-9F59-524C-13C4AC394D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3559" y="2576945"/>
            <a:ext cx="3461905" cy="348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07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Toetsen in groep 3</a:t>
            </a:r>
          </a:p>
        </p:txBody>
      </p:sp>
      <p:sp>
        <p:nvSpPr>
          <p:cNvPr id="4" name="Ovaal 3"/>
          <p:cNvSpPr/>
          <p:nvPr/>
        </p:nvSpPr>
        <p:spPr>
          <a:xfrm>
            <a:off x="6170676" y="2429613"/>
            <a:ext cx="4879122" cy="35932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/>
          <p:nvPr/>
        </p:nvSpPr>
        <p:spPr>
          <a:xfrm>
            <a:off x="328032" y="1883343"/>
            <a:ext cx="5612524" cy="20330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6932055" y="2942293"/>
            <a:ext cx="438356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Methode gebonden toetsen </a:t>
            </a:r>
          </a:p>
          <a:p>
            <a:r>
              <a:rPr lang="nl-NL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Lezen en rekenen; iedere leeskern </a:t>
            </a:r>
          </a:p>
          <a:p>
            <a:r>
              <a:rPr lang="nl-NL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elk rekenblok worden </a:t>
            </a:r>
          </a:p>
          <a:p>
            <a:r>
              <a:rPr lang="nl-NL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afgesloten met een toets.</a:t>
            </a:r>
          </a:p>
          <a:p>
            <a:r>
              <a:rPr lang="nl-NL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leerontwikkelingen worden </a:t>
            </a:r>
          </a:p>
          <a:p>
            <a:r>
              <a:rPr lang="nl-NL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onder andere op deze manier </a:t>
            </a:r>
          </a:p>
          <a:p>
            <a:r>
              <a:rPr lang="nl-NL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goed in de gaten gehouden en </a:t>
            </a:r>
          </a:p>
          <a:p>
            <a:r>
              <a:rPr lang="nl-NL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leerkracht weet zo waar nog </a:t>
            </a:r>
          </a:p>
          <a:p>
            <a:r>
              <a:rPr lang="nl-NL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extra aandacht aan moet worden </a:t>
            </a:r>
          </a:p>
          <a:p>
            <a:r>
              <a:rPr lang="nl-NL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besteed. </a:t>
            </a:r>
          </a:p>
          <a:p>
            <a:endParaRPr lang="nl-NL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283926" y="2110635"/>
            <a:ext cx="4215385" cy="156966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l-NL"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CITO toetsen</a:t>
            </a:r>
          </a:p>
          <a:p>
            <a:r>
              <a:rPr lang="nl-NL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keer per jaar (januari en juni)</a:t>
            </a:r>
          </a:p>
          <a:p>
            <a:r>
              <a:rPr lang="nl-NL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nemen wij verschillende (landelijke)</a:t>
            </a:r>
          </a:p>
          <a:p>
            <a:r>
              <a:rPr lang="nl-NL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citotoetsen af op het gebied van</a:t>
            </a:r>
          </a:p>
          <a:p>
            <a:r>
              <a:rPr lang="nl-NL" sz="1600">
                <a:latin typeface="Verdana"/>
                <a:ea typeface="Verdana"/>
                <a:cs typeface="Verdana" panose="020B0604030504040204" pitchFamily="34" charset="0"/>
              </a:rPr>
              <a:t>Technisch en begrijpend lezen, spelling</a:t>
            </a:r>
            <a:endParaRPr lang="nl-NL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rekenen. </a:t>
            </a:r>
          </a:p>
        </p:txBody>
      </p:sp>
      <p:sp>
        <p:nvSpPr>
          <p:cNvPr id="8" name="Rechthoek 7"/>
          <p:cNvSpPr/>
          <p:nvPr/>
        </p:nvSpPr>
        <p:spPr>
          <a:xfrm>
            <a:off x="3782375" y="3455693"/>
            <a:ext cx="5346084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nl-NL" sz="16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Afbeelding 8" descr="Afbeelding met illustratie, vectorafbeeldingen&#10;&#10;Automatisch gegenereerde beschrijving">
            <a:extLst>
              <a:ext uri="{FF2B5EF4-FFF2-40B4-BE49-F238E27FC236}">
                <a16:creationId xmlns:a16="http://schemas.microsoft.com/office/drawing/2014/main" id="{950AEEE6-3541-A3C2-8EB8-48F915114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1216" y="125036"/>
            <a:ext cx="1499795" cy="227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06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 descr="Afbeelding met logo, Graphics, clipart, symbool&#10;&#10;Automatisch gegenereerde beschrijving">
            <a:extLst>
              <a:ext uri="{FF2B5EF4-FFF2-40B4-BE49-F238E27FC236}">
                <a16:creationId xmlns:a16="http://schemas.microsoft.com/office/drawing/2014/main" id="{625A7372-AAED-5B54-698A-766DFDD046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137" r="48425" b="-1"/>
          <a:stretch/>
        </p:blipFill>
        <p:spPr>
          <a:xfrm>
            <a:off x="643467" y="643467"/>
            <a:ext cx="3447047" cy="3575830"/>
          </a:xfrm>
          <a:prstGeom prst="rect">
            <a:avLst/>
          </a:prstGeom>
        </p:spPr>
      </p:pic>
      <p:pic>
        <p:nvPicPr>
          <p:cNvPr id="3" name="Afbeelding 2" descr="Afbeelding met tekst, speelgoed&#10;&#10;Automatisch gegenereerde beschrijving">
            <a:extLst>
              <a:ext uri="{FF2B5EF4-FFF2-40B4-BE49-F238E27FC236}">
                <a16:creationId xmlns:a16="http://schemas.microsoft.com/office/drawing/2014/main" id="{A73BCA80-2002-F7EB-41AA-302FC080FA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45" r="1" b="1"/>
          <a:stretch/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01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Afbeelding 1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8E4F4B82-BD8B-DA88-35DA-5CD9645B91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2143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a91198-038b-4ec9-8ddb-854795b78ec8">
      <Terms xmlns="http://schemas.microsoft.com/office/infopath/2007/PartnerControls"/>
    </lcf76f155ced4ddcb4097134ff3c332f>
    <TaxCatchAll xmlns="d8b4450d-8547-481d-98ed-b53bfcddb73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9FB36DF2286499EC0CF73800C0D75" ma:contentTypeVersion="15" ma:contentTypeDescription="Een nieuw document maken." ma:contentTypeScope="" ma:versionID="e2b8af465db016e0580d86785eeac5b5">
  <xsd:schema xmlns:xsd="http://www.w3.org/2001/XMLSchema" xmlns:xs="http://www.w3.org/2001/XMLSchema" xmlns:p="http://schemas.microsoft.com/office/2006/metadata/properties" xmlns:ns2="27a91198-038b-4ec9-8ddb-854795b78ec8" xmlns:ns3="d8b4450d-8547-481d-98ed-b53bfcddb73e" targetNamespace="http://schemas.microsoft.com/office/2006/metadata/properties" ma:root="true" ma:fieldsID="b8d569fa39ac8f48b206a7105b007e69" ns2:_="" ns3:_="">
    <xsd:import namespace="27a91198-038b-4ec9-8ddb-854795b78ec8"/>
    <xsd:import namespace="d8b4450d-8547-481d-98ed-b53bfcddb7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91198-038b-4ec9-8ddb-854795b78e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80b6505c-7518-420e-9492-bbef0112b6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b4450d-8547-481d-98ed-b53bfcddb73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9dfd10a2-05fd-4a34-96a0-23a1e008508d}" ma:internalName="TaxCatchAll" ma:showField="CatchAllData" ma:web="d8b4450d-8547-481d-98ed-b53bfcddb7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DC4AE5-D4E4-4E85-B2CB-FF7F9FFFC455}">
  <ds:schemaRefs>
    <ds:schemaRef ds:uri="27a91198-038b-4ec9-8ddb-854795b78ec8"/>
    <ds:schemaRef ds:uri="d8b4450d-8547-481d-98ed-b53bfcddb73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C4A95E3-FE55-4F91-98DC-4294960D22D8}">
  <ds:schemaRefs>
    <ds:schemaRef ds:uri="27a91198-038b-4ec9-8ddb-854795b78ec8"/>
    <ds:schemaRef ds:uri="d8b4450d-8547-481d-98ed-b53bfcddb73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A2A3618-A657-41C2-90FA-CD21F3687C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Breedbeeld</PresentationFormat>
  <Slides>12</Slides>
  <Notes>0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Kantoorthema</vt:lpstr>
      <vt:lpstr>Informatie</vt:lpstr>
      <vt:lpstr>Even voorstellen:</vt:lpstr>
      <vt:lpstr>Groepsinformatie</vt:lpstr>
      <vt:lpstr>Veilig leren lezen</vt:lpstr>
      <vt:lpstr>Rekenen</vt:lpstr>
      <vt:lpstr>PowerPoint-presentatie</vt:lpstr>
      <vt:lpstr>Toetsen in groep 3</vt:lpstr>
      <vt:lpstr>PowerPoint-presentatie</vt:lpstr>
      <vt:lpstr>PowerPoint-presentatie</vt:lpstr>
      <vt:lpstr>Verjaardag vieren </vt:lpstr>
      <vt:lpstr>        graag het formulier invullen: -klassenouders -ouderappgroep  Bouw!  Ouders van leerlingen die met Bouw! werken krijgen daar later   info over. </vt:lpstr>
      <vt:lpstr>Vragen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Informatieavond</dc:title>
  <dc:creator>Joost Zuidgeest</dc:creator>
  <cp:revision>6</cp:revision>
  <dcterms:created xsi:type="dcterms:W3CDTF">2017-08-16T13:44:03Z</dcterms:created>
  <dcterms:modified xsi:type="dcterms:W3CDTF">2024-09-13T14:11:03Z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0x0101000B39FB36DF2286499EC0CF73800C0D75</vt:lpwstr>
  </property>
  <property fmtid="{D5CDD505-2E9C-101B-9397-08002B2CF9AE}" pid="3" name="Order">
    <vt:r8>28200</vt:r8>
  </property>
  <property fmtid="{D5CDD505-2E9C-101B-9397-08002B2CF9AE}" pid="4" name="MediaServiceImageTags">
    <vt:lpwstr/>
  </property>
</Properties>
</file>